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3" r:id="rId2"/>
    <p:sldId id="325" r:id="rId3"/>
    <p:sldId id="319" r:id="rId4"/>
    <p:sldId id="306" r:id="rId5"/>
    <p:sldId id="308" r:id="rId6"/>
    <p:sldId id="321" r:id="rId7"/>
    <p:sldId id="329" r:id="rId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0" userDrawn="1">
          <p15:clr>
            <a:srgbClr val="A4A3A4"/>
          </p15:clr>
        </p15:guide>
        <p15:guide id="2" pos="5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glis, Basil" initials="EB" lastIdx="9" clrIdx="0">
    <p:extLst>
      <p:ext uri="{19B8F6BF-5375-455C-9EA6-DF929625EA0E}">
        <p15:presenceInfo xmlns:p15="http://schemas.microsoft.com/office/powerpoint/2012/main" userId="S-1-5-21-1708537768-1580818891-725345543-15816" providerId="AD"/>
      </p:ext>
    </p:extLst>
  </p:cmAuthor>
  <p:cmAuthor id="2" name="Nazione, Samantha A" initials="NSA" lastIdx="1" clrIdx="1">
    <p:extLst>
      <p:ext uri="{19B8F6BF-5375-455C-9EA6-DF929625EA0E}">
        <p15:presenceInfo xmlns:p15="http://schemas.microsoft.com/office/powerpoint/2012/main" userId="S::snazione@berry.edu::51d9b9f8-bb87-4bf1-8c51-503775309e9e" providerId="AD"/>
      </p:ext>
    </p:extLst>
  </p:cmAuthor>
  <p:cmAuthor id="3" name="McCoy, Kayla" initials="MK" lastIdx="1" clrIdx="2">
    <p:extLst>
      <p:ext uri="{19B8F6BF-5375-455C-9EA6-DF929625EA0E}">
        <p15:presenceInfo xmlns:p15="http://schemas.microsoft.com/office/powerpoint/2012/main" userId="S-1-5-21-1708537768-1580818891-725345543-606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00"/>
    <a:srgbClr val="95B4DB"/>
    <a:srgbClr val="EEECE1"/>
    <a:srgbClr val="F4FDE7"/>
    <a:srgbClr val="EDFCD8"/>
    <a:srgbClr val="5A8AC6"/>
    <a:srgbClr val="F8696B"/>
    <a:srgbClr val="000000"/>
    <a:srgbClr val="1D2758"/>
    <a:srgbClr val="0A8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3" autoAdjust="0"/>
    <p:restoredTop sz="85763" autoAdjust="0"/>
  </p:normalViewPr>
  <p:slideViewPr>
    <p:cSldViewPr snapToGrid="0" snapToObjects="1">
      <p:cViewPr varScale="1">
        <p:scale>
          <a:sx n="107" d="100"/>
          <a:sy n="107" d="100"/>
        </p:scale>
        <p:origin x="968" y="176"/>
      </p:cViewPr>
      <p:guideLst>
        <p:guide orient="horz" pos="360"/>
        <p:guide pos="5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54EA4CD-E19A-490C-8D16-4D9915ADA8B4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2A97798D-EBB0-40BC-B3D7-78034367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57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7798D-EBB0-40BC-B3D7-78034367CF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296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7798D-EBB0-40BC-B3D7-78034367CF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4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</a:rPr>
              <a:t>Native Hawaiian/ Other Pacific Islander  none enrolled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</a:rPr>
              <a:t>Race and Ethnicity Unknown &lt; 1%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ffectLst/>
              </a:rPr>
              <a:t>International &lt; 1% average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7798D-EBB0-40BC-B3D7-78034367CFB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74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97798D-EBB0-40BC-B3D7-78034367CFB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483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creen - Berry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82600" y="349250"/>
            <a:ext cx="11226800" cy="6159500"/>
          </a:xfrm>
          <a:prstGeom prst="rect">
            <a:avLst/>
          </a:prstGeom>
          <a:solidFill>
            <a:srgbClr val="1D275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350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689506" y="461069"/>
            <a:ext cx="10813001" cy="2326520"/>
          </a:xfrm>
        </p:spPr>
        <p:txBody>
          <a:bodyPr anchor="t">
            <a:noAutofit/>
          </a:bodyPr>
          <a:lstStyle>
            <a:lvl1pPr algn="l">
              <a:lnSpc>
                <a:spcPts val="6100"/>
              </a:lnSpc>
              <a:defRPr sz="6000">
                <a:solidFill>
                  <a:srgbClr val="0A85C8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PLACEHOLDER FOR POWERPOINT TITLE SCREEN</a:t>
            </a:r>
          </a:p>
        </p:txBody>
      </p:sp>
      <p:pic>
        <p:nvPicPr>
          <p:cNvPr id="5" name="Picture 4" descr="Crestmark_Blue_Revers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866" y="5847514"/>
            <a:ext cx="1318199" cy="41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038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creen - Berry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82600" y="349250"/>
            <a:ext cx="11226800" cy="6159500"/>
          </a:xfrm>
          <a:prstGeom prst="rect">
            <a:avLst/>
          </a:prstGeom>
          <a:solidFill>
            <a:srgbClr val="1D275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 descr="Crestmark_Blue_Reversed.png">
            <a:extLst>
              <a:ext uri="{FF2B5EF4-FFF2-40B4-BE49-F238E27FC236}">
                <a16:creationId xmlns:a16="http://schemas.microsoft.com/office/drawing/2014/main" id="{B3A11A29-B1FA-104E-AEAA-B5C2468792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696" y="2803107"/>
            <a:ext cx="3980608" cy="125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01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creen - Berry Br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82600" y="349250"/>
            <a:ext cx="11226800" cy="6159500"/>
          </a:xfrm>
          <a:prstGeom prst="rect">
            <a:avLst/>
          </a:prstGeom>
          <a:solidFill>
            <a:srgbClr val="0A85C8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C5A7F6-ECFE-BB47-9529-FD3ACC0DEA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400" y="2804125"/>
            <a:ext cx="3979199" cy="124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304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creen - White">
    <p:bg>
      <p:bgPr>
        <a:solidFill>
          <a:srgbClr val="1D27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82600" y="349250"/>
            <a:ext cx="11226800" cy="61595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69D620-8232-CA4E-A0BB-1B82C17FDDD4}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826" y="2803875"/>
            <a:ext cx="3980347" cy="125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2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Berry Bright 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689506" y="461069"/>
            <a:ext cx="10813001" cy="2326520"/>
          </a:xfrm>
          <a:solidFill>
            <a:srgbClr val="0A85C8"/>
          </a:solidFill>
        </p:spPr>
        <p:txBody>
          <a:bodyPr anchor="t">
            <a:noAutofit/>
          </a:bodyPr>
          <a:lstStyle>
            <a:lvl1pPr algn="l">
              <a:lnSpc>
                <a:spcPts val="6100"/>
              </a:lnSpc>
              <a:defRPr sz="6000">
                <a:solidFill>
                  <a:srgbClr val="1D2758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PLACEHOLDER FOR POWERPOINT TITLE SCREEN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3453347-9FDA-4678-A02C-A941780FD3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548" y="6398659"/>
            <a:ext cx="1159099" cy="36576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EF4D2E87-C3F1-4DB2-B546-8F7761AA9EE4}"/>
              </a:ext>
            </a:extLst>
          </p:cNvPr>
          <p:cNvSpPr/>
          <p:nvPr userDrawn="1"/>
        </p:nvSpPr>
        <p:spPr>
          <a:xfrm>
            <a:off x="11716512" y="6398659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fld id="{691DE96D-774D-4FDC-9808-4AF7ABACA13E}" type="slidenum">
              <a:rPr lang="en-US" sz="1050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‹#›</a:t>
            </a:fld>
            <a:endParaRPr lang="en-US" sz="10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28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creen - White">
    <p:bg>
      <p:bgPr>
        <a:solidFill>
          <a:srgbClr val="1D27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482600" y="349250"/>
            <a:ext cx="11226800" cy="61595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1350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</p:nvPr>
        </p:nvSpPr>
        <p:spPr>
          <a:xfrm>
            <a:off x="689506" y="461069"/>
            <a:ext cx="10813001" cy="2326520"/>
          </a:xfrm>
          <a:noFill/>
        </p:spPr>
        <p:txBody>
          <a:bodyPr anchor="t">
            <a:noAutofit/>
          </a:bodyPr>
          <a:lstStyle>
            <a:lvl1pPr algn="l">
              <a:lnSpc>
                <a:spcPts val="6100"/>
              </a:lnSpc>
              <a:defRPr sz="6000">
                <a:solidFill>
                  <a:srgbClr val="0A85C8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PLACEHOLDER FOR POWERPOINT TITLE SCREEN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637" y="5847514"/>
            <a:ext cx="1310656" cy="41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10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7680" y="347472"/>
            <a:ext cx="11228832" cy="713232"/>
          </a:xfrm>
          <a:solidFill>
            <a:srgbClr val="1D2758"/>
          </a:solidFill>
        </p:spPr>
        <p:txBody>
          <a:bodyPr>
            <a:normAutofit/>
          </a:bodyPr>
          <a:lstStyle>
            <a:lvl1pPr algn="l">
              <a:defRPr sz="2300" baseline="0">
                <a:solidFill>
                  <a:srgbClr val="0A85C8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PLACEHOLDER FOR TOPIC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86836" y="1225550"/>
            <a:ext cx="11228917" cy="4794250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  <a:lvl2pPr>
              <a:defRPr>
                <a:latin typeface="Century Schoolbook" panose="02040604050505020304" pitchFamily="18" charset="0"/>
              </a:defRPr>
            </a:lvl2pPr>
            <a:lvl3pPr>
              <a:defRPr>
                <a:latin typeface="Century Schoolbook" panose="02040604050505020304" pitchFamily="18" charset="0"/>
              </a:defRPr>
            </a:lvl3pPr>
            <a:lvl4pPr>
              <a:defRPr>
                <a:latin typeface="Century Schoolbook" panose="02040604050505020304" pitchFamily="18" charset="0"/>
              </a:defRPr>
            </a:lvl4pPr>
            <a:lvl5pPr>
              <a:defRPr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F5B575-DC48-C84F-8B63-588B726AB5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8548" y="6398659"/>
            <a:ext cx="1159099" cy="365760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84CA81A5-52DA-4E71-BF26-7BE7E0B5881B}"/>
              </a:ext>
            </a:extLst>
          </p:cNvPr>
          <p:cNvSpPr/>
          <p:nvPr userDrawn="1"/>
        </p:nvSpPr>
        <p:spPr>
          <a:xfrm>
            <a:off x="11716512" y="6398659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fld id="{691DE96D-774D-4FDC-9808-4AF7ABACA13E}" type="slidenum">
              <a:rPr lang="en-US" sz="1050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‹#›</a:t>
            </a:fld>
            <a:endParaRPr lang="en-US" sz="105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32923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86836" y="1225550"/>
            <a:ext cx="11228917" cy="4794250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  <a:lvl2pPr>
              <a:defRPr>
                <a:latin typeface="Century Schoolbook" panose="02040604050505020304" pitchFamily="18" charset="0"/>
              </a:defRPr>
            </a:lvl2pPr>
            <a:lvl3pPr>
              <a:defRPr>
                <a:latin typeface="Century Schoolbook" panose="02040604050505020304" pitchFamily="18" charset="0"/>
              </a:defRPr>
            </a:lvl3pPr>
            <a:lvl4pPr>
              <a:defRPr>
                <a:latin typeface="Century Schoolbook" panose="02040604050505020304" pitchFamily="18" charset="0"/>
              </a:defRPr>
            </a:lvl4pPr>
            <a:lvl5pPr>
              <a:defRPr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F5B575-DC48-C84F-8B63-588B726AB5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856" y="6184646"/>
            <a:ext cx="1310656" cy="41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18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7680" y="347472"/>
            <a:ext cx="11228832" cy="713232"/>
          </a:xfrm>
          <a:solidFill>
            <a:srgbClr val="1D2758"/>
          </a:solidFill>
        </p:spPr>
        <p:txBody>
          <a:bodyPr>
            <a:normAutofit/>
          </a:bodyPr>
          <a:lstStyle>
            <a:lvl1pPr algn="l">
              <a:defRPr sz="2300" baseline="0">
                <a:solidFill>
                  <a:srgbClr val="0A85C8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PLACEHOLDER FOR TOPIC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15201" y="1189038"/>
            <a:ext cx="4400551" cy="4865533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86834" y="1189039"/>
            <a:ext cx="6697133" cy="4865532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  <a:lvl2pPr>
              <a:defRPr>
                <a:latin typeface="Century Schoolbook" panose="02040604050505020304" pitchFamily="18" charset="0"/>
              </a:defRPr>
            </a:lvl2pPr>
            <a:lvl3pPr>
              <a:defRPr>
                <a:latin typeface="Century Schoolbook" panose="02040604050505020304" pitchFamily="18" charset="0"/>
              </a:defRPr>
            </a:lvl3pPr>
            <a:lvl4pPr>
              <a:defRPr>
                <a:latin typeface="Century Schoolbook" panose="02040604050505020304" pitchFamily="18" charset="0"/>
              </a:defRPr>
            </a:lvl4pPr>
            <a:lvl5pPr>
              <a:defRPr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F5B575-DC48-C84F-8B63-588B726AB5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856" y="6184646"/>
            <a:ext cx="1310656" cy="41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2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header Text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15201" y="347474"/>
            <a:ext cx="4400551" cy="4109117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86834" y="347473"/>
            <a:ext cx="6697133" cy="5707252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  <a:lvl2pPr>
              <a:defRPr>
                <a:latin typeface="Century Schoolbook" panose="02040604050505020304" pitchFamily="18" charset="0"/>
              </a:defRPr>
            </a:lvl2pPr>
            <a:lvl3pPr>
              <a:defRPr>
                <a:latin typeface="Century Schoolbook" panose="02040604050505020304" pitchFamily="18" charset="0"/>
              </a:defRPr>
            </a:lvl3pPr>
            <a:lvl4pPr>
              <a:defRPr>
                <a:latin typeface="Century Schoolbook" panose="02040604050505020304" pitchFamily="18" charset="0"/>
              </a:defRPr>
            </a:lvl4pPr>
            <a:lvl5pPr>
              <a:defRPr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7315201" y="4537075"/>
            <a:ext cx="4400551" cy="15176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F5B575-DC48-C84F-8B63-588B726AB5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856" y="6184646"/>
            <a:ext cx="1310656" cy="41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687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7680" y="347472"/>
            <a:ext cx="11228832" cy="713232"/>
          </a:xfrm>
          <a:solidFill>
            <a:srgbClr val="1D2758"/>
          </a:solidFill>
        </p:spPr>
        <p:txBody>
          <a:bodyPr>
            <a:normAutofit/>
          </a:bodyPr>
          <a:lstStyle>
            <a:lvl1pPr algn="l">
              <a:defRPr sz="2300" baseline="0">
                <a:solidFill>
                  <a:srgbClr val="0A85C8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PLACEHOLDER FOR TOPIC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86834" y="1060451"/>
            <a:ext cx="11228917" cy="499427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F5B575-DC48-C84F-8B63-588B726AB5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856" y="6184646"/>
            <a:ext cx="1310656" cy="41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1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86834" y="674703"/>
            <a:ext cx="5467124" cy="5380022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  <a:lvl2pPr>
              <a:defRPr>
                <a:latin typeface="Century Schoolbook" panose="02040604050505020304" pitchFamily="18" charset="0"/>
              </a:defRPr>
            </a:lvl2pPr>
            <a:lvl3pPr>
              <a:defRPr>
                <a:latin typeface="Century Schoolbook" panose="02040604050505020304" pitchFamily="18" charset="0"/>
              </a:defRPr>
            </a:lvl3pPr>
            <a:lvl4pPr>
              <a:defRPr>
                <a:latin typeface="Century Schoolbook" panose="02040604050505020304" pitchFamily="18" charset="0"/>
              </a:defRPr>
            </a:lvl4pPr>
            <a:lvl5pPr>
              <a:defRPr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6152114" y="674703"/>
            <a:ext cx="5467124" cy="5380022"/>
          </a:xfrm>
        </p:spPr>
        <p:txBody>
          <a:bodyPr/>
          <a:lstStyle>
            <a:lvl1pPr>
              <a:defRPr>
                <a:latin typeface="Century Schoolbook" panose="02040604050505020304" pitchFamily="18" charset="0"/>
              </a:defRPr>
            </a:lvl1pPr>
            <a:lvl2pPr>
              <a:defRPr>
                <a:latin typeface="Century Schoolbook" panose="02040604050505020304" pitchFamily="18" charset="0"/>
              </a:defRPr>
            </a:lvl2pPr>
            <a:lvl3pPr>
              <a:defRPr>
                <a:latin typeface="Century Schoolbook" panose="02040604050505020304" pitchFamily="18" charset="0"/>
              </a:defRPr>
            </a:lvl3pPr>
            <a:lvl4pPr>
              <a:defRPr>
                <a:latin typeface="Century Schoolbook" panose="02040604050505020304" pitchFamily="18" charset="0"/>
              </a:defRPr>
            </a:lvl4pPr>
            <a:lvl5pPr>
              <a:defRPr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F5B575-DC48-C84F-8B63-588B726AB5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856" y="6184646"/>
            <a:ext cx="1310656" cy="413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14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633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7" r:id="rId6"/>
    <p:sldLayoutId id="2147483658" r:id="rId7"/>
    <p:sldLayoutId id="2147483659" r:id="rId8"/>
    <p:sldLayoutId id="2147483660" r:id="rId9"/>
    <p:sldLayoutId id="2147483654" r:id="rId10"/>
    <p:sldLayoutId id="2147483655" r:id="rId11"/>
    <p:sldLayoutId id="2147483656" r:id="rId12"/>
  </p:sldLayoutIdLst>
  <p:txStyles>
    <p:titleStyle>
      <a:lvl1pPr algn="l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63535-B9B8-452C-8AAC-ECC2EF56FC14}"/>
              </a:ext>
            </a:extLst>
          </p:cNvPr>
          <p:cNvSpPr txBox="1">
            <a:spLocks/>
          </p:cNvSpPr>
          <p:nvPr/>
        </p:nvSpPr>
        <p:spPr>
          <a:xfrm>
            <a:off x="1" y="4297689"/>
            <a:ext cx="12192000" cy="1687327"/>
          </a:xfrm>
          <a:prstGeom prst="rect">
            <a:avLst/>
          </a:prstGeom>
        </p:spPr>
        <p:txBody>
          <a:bodyPr anchor="t"/>
          <a:lstStyle>
            <a:lvl1pPr algn="l" defTabSz="342900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4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Textplatzhalter 2">
            <a:extLst>
              <a:ext uri="{FF2B5EF4-FFF2-40B4-BE49-F238E27FC236}">
                <a16:creationId xmlns:a16="http://schemas.microsoft.com/office/drawing/2014/main" id="{D7A2817E-66BE-E2D0-BD5D-6B967C62A75F}"/>
              </a:ext>
            </a:extLst>
          </p:cNvPr>
          <p:cNvSpPr txBox="1">
            <a:spLocks/>
          </p:cNvSpPr>
          <p:nvPr/>
        </p:nvSpPr>
        <p:spPr>
          <a:xfrm>
            <a:off x="2633826" y="4417255"/>
            <a:ext cx="6924360" cy="1421892"/>
          </a:xfrm>
          <a:prstGeom prst="rect">
            <a:avLst/>
          </a:prstGeom>
        </p:spPr>
        <p:txBody>
          <a:bodyPr/>
          <a:lstStyle>
            <a:lvl1pPr marL="257175" indent="-257175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Font typeface="Arial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Samantha </a:t>
            </a:r>
            <a:r>
              <a:rPr lang="en-GB" sz="32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Nazione</a:t>
            </a:r>
            <a:r>
              <a:rPr lang="en-GB" sz="3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Melissa Clark, </a:t>
            </a:r>
          </a:p>
          <a:p>
            <a:pPr marL="0" indent="0" algn="ctr">
              <a:buNone/>
            </a:pPr>
            <a:r>
              <a:rPr lang="en-GB" sz="3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Basil </a:t>
            </a:r>
            <a:r>
              <a:rPr lang="en-GB" sz="32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Englis</a:t>
            </a:r>
            <a:r>
              <a:rPr lang="en-GB" sz="3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and Nancy </a:t>
            </a:r>
            <a:r>
              <a:rPr lang="en-GB" sz="32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Rewis</a:t>
            </a:r>
            <a:endParaRPr lang="en-GB" sz="3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410C6C4-CDDE-AF98-57B6-0D949837E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506" y="461069"/>
            <a:ext cx="10813001" cy="3224666"/>
          </a:xfrm>
        </p:spPr>
        <p:txBody>
          <a:bodyPr/>
          <a:lstStyle/>
          <a:p>
            <a:r>
              <a:rPr lang="en-US" sz="4000" dirty="0"/>
              <a:t>Finding success through brand repositioning in a rapidly declining market: A longitudinal case study of a college marketing campaign </a:t>
            </a:r>
          </a:p>
        </p:txBody>
      </p:sp>
    </p:spTree>
    <p:extLst>
      <p:ext uri="{BB962C8B-B14F-4D97-AF65-F5344CB8AC3E}">
        <p14:creationId xmlns:p14="http://schemas.microsoft.com/office/powerpoint/2010/main" val="131590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7E549-BA3E-1589-1286-9B130DE2A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A6F63-22A1-992F-C988-37A5E8762F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6836" y="1494692"/>
            <a:ext cx="11228917" cy="4525108"/>
          </a:xfrm>
        </p:spPr>
        <p:txBody>
          <a:bodyPr>
            <a:normAutofit/>
          </a:bodyPr>
          <a:lstStyle/>
          <a:p>
            <a:r>
              <a:rPr lang="en-US" sz="2800" dirty="0"/>
              <a:t>2017: Formative research begins </a:t>
            </a:r>
          </a:p>
          <a:p>
            <a:r>
              <a:rPr lang="en-US" sz="2800" dirty="0"/>
              <a:t>2018: Qualitative and quantitative research: Campaign formulation</a:t>
            </a:r>
          </a:p>
          <a:p>
            <a:r>
              <a:rPr lang="en-US" sz="2800" dirty="0"/>
              <a:t>2019: Internal and external roll out of the campaign </a:t>
            </a:r>
          </a:p>
          <a:p>
            <a:r>
              <a:rPr lang="en-US" sz="2800" dirty="0"/>
              <a:t>2020: COVID creates a global threat</a:t>
            </a:r>
          </a:p>
          <a:p>
            <a:r>
              <a:rPr lang="en-US" sz="2800" dirty="0"/>
              <a:t>2019 - 2021: Annual campaign tracking survey (2019 – pre-launch)</a:t>
            </a:r>
          </a:p>
        </p:txBody>
      </p:sp>
    </p:spTree>
    <p:extLst>
      <p:ext uri="{BB962C8B-B14F-4D97-AF65-F5344CB8AC3E}">
        <p14:creationId xmlns:p14="http://schemas.microsoft.com/office/powerpoint/2010/main" val="188130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Campaign Objectives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6836" y="1225549"/>
            <a:ext cx="11228917" cy="5249391"/>
          </a:xfrm>
        </p:spPr>
        <p:txBody>
          <a:bodyPr>
            <a:noAutofit/>
          </a:bodyPr>
          <a:lstStyle/>
          <a:p>
            <a:pPr marL="514350" lvl="0" indent="-514350" defTabSz="574675">
              <a:buFont typeface="+mj-lt"/>
              <a:buAutoNum type="arabicPeriod"/>
            </a:pPr>
            <a:r>
              <a:rPr lang="en-US" sz="3200" dirty="0"/>
              <a:t>Improve awareness of the college.</a:t>
            </a:r>
          </a:p>
          <a:p>
            <a:pPr marL="514350" lvl="0" indent="-514350" defTabSz="574675">
              <a:buFont typeface="+mj-lt"/>
              <a:buAutoNum type="arabicPeriod"/>
            </a:pPr>
            <a:r>
              <a:rPr lang="en-US" sz="3200" dirty="0"/>
              <a:t>Strengthen association of value pillars (mentorship,  	meaningful work, post-grad outcomes) with college</a:t>
            </a:r>
            <a:endParaRPr lang="en-US" sz="2900" dirty="0"/>
          </a:p>
          <a:p>
            <a:pPr marL="514350" lvl="0" indent="-514350" defTabSz="574675">
              <a:buFont typeface="+mj-lt"/>
              <a:buAutoNum type="arabicPeriod"/>
            </a:pPr>
            <a:r>
              <a:rPr lang="en-US" sz="3200" dirty="0"/>
              <a:t>Increase enrollment YoY.</a:t>
            </a:r>
          </a:p>
          <a:p>
            <a:pPr marL="514350" lvl="0" indent="-514350" defTabSz="574675">
              <a:buFont typeface="+mj-lt"/>
              <a:buAutoNum type="arabicPeriod"/>
            </a:pPr>
            <a:r>
              <a:rPr lang="en-US" sz="3200" dirty="0"/>
              <a:t>Increase quality of students enrolled YoY.</a:t>
            </a:r>
          </a:p>
          <a:p>
            <a:pPr marL="514350" lvl="0" indent="-514350" defTabSz="574675">
              <a:buFont typeface="+mj-lt"/>
              <a:buAutoNum type="arabicPeriod"/>
            </a:pPr>
            <a:r>
              <a:rPr lang="en-US" sz="3200" dirty="0"/>
              <a:t>Increase racial diversity of student body YoY. </a:t>
            </a:r>
          </a:p>
          <a:p>
            <a:pPr marL="514350" lvl="0" indent="-514350" defTabSz="574675">
              <a:buFont typeface="+mj-lt"/>
              <a:buAutoNum type="arabicPeriod"/>
            </a:pPr>
            <a:r>
              <a:rPr lang="en-US" sz="3200" dirty="0"/>
              <a:t>Increase number of male students YoY.</a:t>
            </a:r>
          </a:p>
        </p:txBody>
      </p:sp>
    </p:spTree>
    <p:extLst>
      <p:ext uri="{BB962C8B-B14F-4D97-AF65-F5344CB8AC3E}">
        <p14:creationId xmlns:p14="http://schemas.microsoft.com/office/powerpoint/2010/main" val="3726959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E4067-748F-C540-B3C7-62A860781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Objectives 1 &amp; 2: Increase Awareness of Berry College &amp; the Value Pillars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E38D5-C880-104B-848F-E60DB9A354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6836" y="1225550"/>
            <a:ext cx="11228917" cy="4959350"/>
          </a:xfrm>
        </p:spPr>
        <p:txBody>
          <a:bodyPr>
            <a:normAutofit/>
          </a:bodyPr>
          <a:lstStyle/>
          <a:p>
            <a:r>
              <a:rPr lang="en-US" sz="2800" dirty="0"/>
              <a:t>Objective 1: Increase Berry College awareness</a:t>
            </a:r>
            <a:endParaRPr lang="en-US" sz="2400" dirty="0"/>
          </a:p>
          <a:p>
            <a:pPr lvl="1"/>
            <a:r>
              <a:rPr lang="en-US" sz="2700" dirty="0"/>
              <a:t>Growth from 68% (2019) to </a:t>
            </a:r>
            <a:r>
              <a:rPr lang="en-US" sz="2700" b="1" dirty="0"/>
              <a:t>80</a:t>
            </a:r>
            <a:r>
              <a:rPr lang="en-US" sz="2700" dirty="0"/>
              <a:t>% (2021) Georgia parents, 34% (2019) to </a:t>
            </a:r>
            <a:r>
              <a:rPr lang="en-US" sz="2700" b="1" dirty="0"/>
              <a:t>42</a:t>
            </a:r>
            <a:r>
              <a:rPr lang="en-US" sz="2700" dirty="0"/>
              <a:t>% (2021) elsewhere</a:t>
            </a:r>
          </a:p>
          <a:p>
            <a:pPr lvl="1"/>
            <a:r>
              <a:rPr lang="en-US" sz="2700" dirty="0"/>
              <a:t>No change for HS students</a:t>
            </a:r>
          </a:p>
          <a:p>
            <a:r>
              <a:rPr lang="en-US" sz="2800" dirty="0"/>
              <a:t>Objective 2: Strengthen value pillar association with Berry College</a:t>
            </a:r>
          </a:p>
          <a:p>
            <a:pPr lvl="1" defTabSz="574675"/>
            <a:r>
              <a:rPr lang="en-US" sz="2800" dirty="0"/>
              <a:t>Mentorship – significant for all elements for parents, ns, for students</a:t>
            </a:r>
          </a:p>
          <a:p>
            <a:pPr lvl="1" defTabSz="574675"/>
            <a:r>
              <a:rPr lang="en-US" sz="2800" dirty="0"/>
              <a:t>Meaningful work – significant for parents, ns. students</a:t>
            </a:r>
          </a:p>
          <a:p>
            <a:pPr lvl="1" defTabSz="574675"/>
            <a:r>
              <a:rPr lang="en-US" sz="2800" dirty="0"/>
              <a:t>Post-graduation outcomes – mixed for parents, ns. for students</a:t>
            </a:r>
          </a:p>
          <a:p>
            <a:pPr marL="342900" lvl="1" indent="0">
              <a:buNone/>
            </a:pPr>
            <a:endParaRPr lang="en-US" sz="3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1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1FAFE-4970-E542-9A04-CC4589792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Objectives 3 &amp; 4: Increase Enrollment &amp; # of students with 3.6+ GPA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8C060-9D56-C24D-BF39-01709323709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6836" y="1225550"/>
            <a:ext cx="11228917" cy="96247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Objective 3 Met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919315"/>
              </p:ext>
            </p:extLst>
          </p:nvPr>
        </p:nvGraphicFramePr>
        <p:xfrm>
          <a:off x="696685" y="1706790"/>
          <a:ext cx="10798630" cy="14164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95826">
                  <a:extLst>
                    <a:ext uri="{9D8B030D-6E8A-4147-A177-3AD203B41FA5}">
                      <a16:colId xmlns:a16="http://schemas.microsoft.com/office/drawing/2014/main" val="2414882528"/>
                    </a:ext>
                  </a:extLst>
                </a:gridCol>
                <a:gridCol w="1790715">
                  <a:extLst>
                    <a:ext uri="{9D8B030D-6E8A-4147-A177-3AD203B41FA5}">
                      <a16:colId xmlns:a16="http://schemas.microsoft.com/office/drawing/2014/main" val="2089517743"/>
                    </a:ext>
                  </a:extLst>
                </a:gridCol>
                <a:gridCol w="1819781">
                  <a:extLst>
                    <a:ext uri="{9D8B030D-6E8A-4147-A177-3AD203B41FA5}">
                      <a16:colId xmlns:a16="http://schemas.microsoft.com/office/drawing/2014/main" val="2748503651"/>
                    </a:ext>
                  </a:extLst>
                </a:gridCol>
                <a:gridCol w="1592308">
                  <a:extLst>
                    <a:ext uri="{9D8B030D-6E8A-4147-A177-3AD203B41FA5}">
                      <a16:colId xmlns:a16="http://schemas.microsoft.com/office/drawing/2014/main" val="2496890872"/>
                    </a:ext>
                  </a:extLst>
                </a:gridCol>
              </a:tblGrid>
              <a:tr h="472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Fall 2019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Fall 2020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Fall 2021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7286585"/>
                  </a:ext>
                </a:extLst>
              </a:tr>
              <a:tr h="472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First-year, first time students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577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619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729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0967188"/>
                  </a:ext>
                </a:extLst>
              </a:tr>
              <a:tr h="4721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Total student population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1,943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2,006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2,177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6049511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E28CD7-811D-CE8D-0562-B4B0F1F1D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030620"/>
              </p:ext>
            </p:extLst>
          </p:nvPr>
        </p:nvGraphicFramePr>
        <p:xfrm>
          <a:off x="696684" y="3857713"/>
          <a:ext cx="10798631" cy="2448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23088">
                  <a:extLst>
                    <a:ext uri="{9D8B030D-6E8A-4147-A177-3AD203B41FA5}">
                      <a16:colId xmlns:a16="http://schemas.microsoft.com/office/drawing/2014/main" val="865076742"/>
                    </a:ext>
                  </a:extLst>
                </a:gridCol>
                <a:gridCol w="2425181">
                  <a:extLst>
                    <a:ext uri="{9D8B030D-6E8A-4147-A177-3AD203B41FA5}">
                      <a16:colId xmlns:a16="http://schemas.microsoft.com/office/drawing/2014/main" val="2723491879"/>
                    </a:ext>
                  </a:extLst>
                </a:gridCol>
                <a:gridCol w="2425181">
                  <a:extLst>
                    <a:ext uri="{9D8B030D-6E8A-4147-A177-3AD203B41FA5}">
                      <a16:colId xmlns:a16="http://schemas.microsoft.com/office/drawing/2014/main" val="1858091235"/>
                    </a:ext>
                  </a:extLst>
                </a:gridCol>
                <a:gridCol w="2425181">
                  <a:extLst>
                    <a:ext uri="{9D8B030D-6E8A-4147-A177-3AD203B41FA5}">
                      <a16:colId xmlns:a16="http://schemas.microsoft.com/office/drawing/2014/main" val="3196469810"/>
                    </a:ext>
                  </a:extLst>
                </a:gridCol>
              </a:tblGrid>
              <a:tr h="408014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High School GPA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Fall 2019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Fall 2020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Fall 2021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6291251"/>
                  </a:ext>
                </a:extLst>
              </a:tr>
              <a:tr h="4080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(N=577)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(N=619)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(N=729)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4974333"/>
                  </a:ext>
                </a:extLst>
              </a:tr>
              <a:tr h="4080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4.4 and above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9238204"/>
                  </a:ext>
                </a:extLst>
              </a:tr>
              <a:tr h="4080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4.0 - 4.39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29%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27%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35%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0341551"/>
                  </a:ext>
                </a:extLst>
              </a:tr>
              <a:tr h="4080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3.6 - 3.99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32%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32%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34%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2911892"/>
                  </a:ext>
                </a:extLst>
              </a:tr>
              <a:tr h="4080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GPA 3.6 and above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64%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74%</a:t>
                      </a: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8260"/>
                  </a:ext>
                </a:extLst>
              </a:tr>
            </a:tbl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92EB33F-4404-3D6A-48A1-C872694038FD}"/>
              </a:ext>
            </a:extLst>
          </p:cNvPr>
          <p:cNvSpPr txBox="1">
            <a:spLocks/>
          </p:cNvSpPr>
          <p:nvPr/>
        </p:nvSpPr>
        <p:spPr>
          <a:xfrm>
            <a:off x="486836" y="3267715"/>
            <a:ext cx="11228917" cy="9624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21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15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Font typeface="Arial"/>
              <a:buChar char="»"/>
              <a:defRPr sz="15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Objective 4: Met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09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E7B87-E5D8-C34F-92E3-E05832009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Objective 5 &amp; 6: Increase enrollment by students of color &amp; Increase male enrollment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DDFF0C-CBFE-DB49-A644-727CE7B892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6826" y="1149349"/>
            <a:ext cx="11228073" cy="492391"/>
          </a:xfrm>
        </p:spPr>
        <p:txBody>
          <a:bodyPr>
            <a:normAutofit/>
          </a:bodyPr>
          <a:lstStyle/>
          <a:p>
            <a:r>
              <a:rPr lang="en-US" dirty="0"/>
              <a:t>Objective 5: Met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275210"/>
              </p:ext>
            </p:extLst>
          </p:nvPr>
        </p:nvGraphicFramePr>
        <p:xfrm>
          <a:off x="657101" y="1641741"/>
          <a:ext cx="10877798" cy="25023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8399">
                  <a:extLst>
                    <a:ext uri="{9D8B030D-6E8A-4147-A177-3AD203B41FA5}">
                      <a16:colId xmlns:a16="http://schemas.microsoft.com/office/drawing/2014/main" val="4093316405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1111162370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3562292902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198693087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96990165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985270673"/>
                    </a:ext>
                  </a:extLst>
                </a:gridCol>
                <a:gridCol w="1095499">
                  <a:extLst>
                    <a:ext uri="{9D8B030D-6E8A-4147-A177-3AD203B41FA5}">
                      <a16:colId xmlns:a16="http://schemas.microsoft.com/office/drawing/2014/main" val="511787329"/>
                    </a:ext>
                  </a:extLst>
                </a:gridCol>
              </a:tblGrid>
              <a:tr h="2729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2020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2021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771205"/>
                  </a:ext>
                </a:extLst>
              </a:tr>
              <a:tr h="46234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Number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Percent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Number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Percent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Number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Percent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34641811"/>
                  </a:ext>
                </a:extLst>
              </a:tr>
              <a:tr h="3374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American Indian/Alaska Native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0.2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0.3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938679"/>
                  </a:ext>
                </a:extLst>
              </a:tr>
              <a:tr h="2311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Asian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2.1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52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2.6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276130"/>
                  </a:ext>
                </a:extLst>
              </a:tr>
              <a:tr h="2311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Black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141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6.9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166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7.8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209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9.1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306934"/>
                  </a:ext>
                </a:extLst>
              </a:tr>
              <a:tr h="2311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Hispanic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134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6.6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163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7.7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201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8.7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679684"/>
                  </a:ext>
                </a:extLst>
              </a:tr>
              <a:tr h="2311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Multiracial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3.9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4.4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070360"/>
                  </a:ext>
                </a:extLst>
              </a:tr>
              <a:tr h="33092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All non-White Students total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404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19.9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496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23.3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579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25.1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82998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D80F92D-1B45-1A35-D32C-6B3C836DB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163501"/>
              </p:ext>
            </p:extLst>
          </p:nvPr>
        </p:nvGraphicFramePr>
        <p:xfrm>
          <a:off x="657101" y="4701200"/>
          <a:ext cx="10877798" cy="159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3507">
                  <a:extLst>
                    <a:ext uri="{9D8B030D-6E8A-4147-A177-3AD203B41FA5}">
                      <a16:colId xmlns:a16="http://schemas.microsoft.com/office/drawing/2014/main" val="3760124404"/>
                    </a:ext>
                  </a:extLst>
                </a:gridCol>
                <a:gridCol w="1666335">
                  <a:extLst>
                    <a:ext uri="{9D8B030D-6E8A-4147-A177-3AD203B41FA5}">
                      <a16:colId xmlns:a16="http://schemas.microsoft.com/office/drawing/2014/main" val="3022397029"/>
                    </a:ext>
                  </a:extLst>
                </a:gridCol>
                <a:gridCol w="1571902">
                  <a:extLst>
                    <a:ext uri="{9D8B030D-6E8A-4147-A177-3AD203B41FA5}">
                      <a16:colId xmlns:a16="http://schemas.microsoft.com/office/drawing/2014/main" val="157325118"/>
                    </a:ext>
                  </a:extLst>
                </a:gridCol>
                <a:gridCol w="1666335">
                  <a:extLst>
                    <a:ext uri="{9D8B030D-6E8A-4147-A177-3AD203B41FA5}">
                      <a16:colId xmlns:a16="http://schemas.microsoft.com/office/drawing/2014/main" val="2179430695"/>
                    </a:ext>
                  </a:extLst>
                </a:gridCol>
                <a:gridCol w="1571902">
                  <a:extLst>
                    <a:ext uri="{9D8B030D-6E8A-4147-A177-3AD203B41FA5}">
                      <a16:colId xmlns:a16="http://schemas.microsoft.com/office/drawing/2014/main" val="709667700"/>
                    </a:ext>
                  </a:extLst>
                </a:gridCol>
                <a:gridCol w="1155915">
                  <a:extLst>
                    <a:ext uri="{9D8B030D-6E8A-4147-A177-3AD203B41FA5}">
                      <a16:colId xmlns:a16="http://schemas.microsoft.com/office/drawing/2014/main" val="528809785"/>
                    </a:ext>
                  </a:extLst>
                </a:gridCol>
                <a:gridCol w="1571902">
                  <a:extLst>
                    <a:ext uri="{9D8B030D-6E8A-4147-A177-3AD203B41FA5}">
                      <a16:colId xmlns:a16="http://schemas.microsoft.com/office/drawing/2014/main" val="3796234920"/>
                    </a:ext>
                  </a:extLst>
                </a:gridCol>
              </a:tblGrid>
              <a:tr h="3700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Fall 2019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Fall 2020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Fall 2021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092411"/>
                  </a:ext>
                </a:extLst>
              </a:tr>
              <a:tr h="3719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Percent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Number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Percent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Number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Percent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23233388"/>
                  </a:ext>
                </a:extLst>
              </a:tr>
              <a:tr h="4279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Males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805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39.6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805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37.9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826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35.8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379328"/>
                  </a:ext>
                </a:extLst>
              </a:tr>
              <a:tr h="4279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Females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1,229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60.4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1,320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62.1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1,482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64.2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3622601"/>
                  </a:ext>
                </a:extLst>
              </a:tr>
            </a:tbl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227E5A6-4C07-A785-D6B2-78451AB27785}"/>
              </a:ext>
            </a:extLst>
          </p:cNvPr>
          <p:cNvSpPr txBox="1">
            <a:spLocks/>
          </p:cNvSpPr>
          <p:nvPr/>
        </p:nvSpPr>
        <p:spPr>
          <a:xfrm>
            <a:off x="306826" y="4207613"/>
            <a:ext cx="11228073" cy="492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1pPr>
            <a:lvl2pPr marL="557213" indent="-214313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21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2pPr>
            <a:lvl3pPr marL="8572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3pPr>
            <a:lvl4pPr marL="1200150" indent="-171450" algn="l" defTabSz="342900" rtl="0" eaLnBrk="1" latinLnBrk="0" hangingPunct="1">
              <a:spcBef>
                <a:spcPct val="20000"/>
              </a:spcBef>
              <a:buFont typeface="Arial"/>
              <a:buChar char="–"/>
              <a:defRPr sz="15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4pPr>
            <a:lvl5pPr marL="1543050" indent="-171450" algn="l" defTabSz="342900" rtl="0" eaLnBrk="1" latinLnBrk="0" hangingPunct="1">
              <a:spcBef>
                <a:spcPct val="20000"/>
              </a:spcBef>
              <a:buFont typeface="Arial"/>
              <a:buChar char="»"/>
              <a:defRPr sz="1500" kern="1200">
                <a:solidFill>
                  <a:schemeClr val="tx1"/>
                </a:solidFill>
                <a:latin typeface="Century Schoolbook" panose="02040604050505020304" pitchFamily="18" charset="0"/>
                <a:ea typeface="+mn-ea"/>
                <a:cs typeface="+mn-cs"/>
              </a:defRPr>
            </a:lvl5pPr>
            <a:lvl6pPr marL="18859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342900" rtl="0" eaLnBrk="1" latinLnBrk="0" hangingPunct="1">
              <a:spcBef>
                <a:spcPct val="20000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Objective 6: Met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550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E94045-50A9-0302-28D4-086F87B35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 and Implications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AB78E-C60F-783D-95B6-4B6D4A0E59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This case study… </a:t>
            </a:r>
          </a:p>
          <a:p>
            <a:pPr lvl="1"/>
            <a:r>
              <a:rPr lang="en-US" sz="3200" dirty="0"/>
              <a:t>provides evidence of campaign effectiveness </a:t>
            </a:r>
          </a:p>
          <a:p>
            <a:pPr lvl="1"/>
            <a:r>
              <a:rPr lang="en-US" sz="3200" dirty="0"/>
              <a:t>found a disconnect between student enrollment and awareness</a:t>
            </a:r>
          </a:p>
          <a:p>
            <a:pPr lvl="1"/>
            <a:r>
              <a:rPr lang="en-US" sz="3200" dirty="0"/>
              <a:t>demonstrates enrollment growth/quality in the face of pandemic</a:t>
            </a:r>
          </a:p>
          <a:p>
            <a:pPr lvl="1"/>
            <a:r>
              <a:rPr lang="en-US" sz="3200" dirty="0"/>
              <a:t>suggests focus on value pillars may help other colleges</a:t>
            </a:r>
          </a:p>
          <a:p>
            <a:pPr lvl="1"/>
            <a:r>
              <a:rPr lang="en-US" sz="2900" dirty="0"/>
              <a:t>i</a:t>
            </a:r>
            <a:r>
              <a:rPr lang="en-US" sz="3200" dirty="0"/>
              <a:t>s high on external validity</a:t>
            </a:r>
          </a:p>
        </p:txBody>
      </p:sp>
    </p:spTree>
    <p:extLst>
      <p:ext uri="{BB962C8B-B14F-4D97-AF65-F5344CB8AC3E}">
        <p14:creationId xmlns:p14="http://schemas.microsoft.com/office/powerpoint/2010/main" val="3846323167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.C2_FullCrestmark">
  <a:themeElements>
    <a:clrScheme name="Berry College">
      <a:dk1>
        <a:sysClr val="windowText" lastClr="000000"/>
      </a:dk1>
      <a:lt1>
        <a:sysClr val="window" lastClr="FFFFFF"/>
      </a:lt1>
      <a:dk2>
        <a:srgbClr val="4B4B4B"/>
      </a:dk2>
      <a:lt2>
        <a:srgbClr val="F7F7F7"/>
      </a:lt2>
      <a:accent1>
        <a:srgbClr val="00205B"/>
      </a:accent1>
      <a:accent2>
        <a:srgbClr val="0085CA"/>
      </a:accent2>
      <a:accent3>
        <a:srgbClr val="A2AAAD"/>
      </a:accent3>
      <a:accent4>
        <a:srgbClr val="FFA300"/>
      </a:accent4>
      <a:accent5>
        <a:srgbClr val="D2513C"/>
      </a:accent5>
      <a:accent6>
        <a:srgbClr val="64A70B"/>
      </a:accent6>
      <a:hlink>
        <a:srgbClr val="005844"/>
      </a:hlink>
      <a:folHlink>
        <a:srgbClr val="000000"/>
      </a:folHlink>
    </a:clrScheme>
    <a:fontScheme name="Berry Fonts">
      <a:majorFont>
        <a:latin typeface="Arial Blac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erry PPT templates - Widescreen [Read-Only]" id="{CF696312-5443-4F16-BF5D-D83D92051733}" vid="{9283CCF3-51D5-469A-8365-7304D5DE897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BerryPPTWidescreen</Template>
  <TotalTime>3177</TotalTime>
  <Words>509</Words>
  <Application>Microsoft Macintosh PowerPoint</Application>
  <PresentationFormat>Widescreen</PresentationFormat>
  <Paragraphs>160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Century Schoolbook</vt:lpstr>
      <vt:lpstr>Times New Roman</vt:lpstr>
      <vt:lpstr>Presentation.C2_FullCrestmark</vt:lpstr>
      <vt:lpstr>Finding success through brand repositioning in a rapidly declining market: A longitudinal case study of a college marketing campaign </vt:lpstr>
      <vt:lpstr>Timeline</vt:lpstr>
      <vt:lpstr>Campaign Objectives</vt:lpstr>
      <vt:lpstr>Objectives 1 &amp; 2: Increase Awareness of Berry College &amp; the Value Pillars</vt:lpstr>
      <vt:lpstr>Objectives 3 &amp; 4: Increase Enrollment &amp; # of students with 3.6+ GPA </vt:lpstr>
      <vt:lpstr>Objective 5 &amp; 6: Increase enrollment by students of color &amp; Increase male enrollment</vt:lpstr>
      <vt:lpstr>Conclusions and Implications</vt:lpstr>
    </vt:vector>
  </TitlesOfParts>
  <Company>NCSDO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 Kennedy Davis</dc:creator>
  <cp:lastModifiedBy>Englis, Basil</cp:lastModifiedBy>
  <cp:revision>97</cp:revision>
  <cp:lastPrinted>2022-02-03T20:33:33Z</cp:lastPrinted>
  <dcterms:created xsi:type="dcterms:W3CDTF">2021-08-16T20:40:35Z</dcterms:created>
  <dcterms:modified xsi:type="dcterms:W3CDTF">2022-10-13T00:02:48Z</dcterms:modified>
</cp:coreProperties>
</file>